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notesMasterIdLst>
    <p:notesMasterId r:id="rId38"/>
  </p:notesMasterIdLst>
  <p:sldIdLst>
    <p:sldId id="256" r:id="rId2"/>
    <p:sldId id="308" r:id="rId3"/>
    <p:sldId id="257" r:id="rId4"/>
    <p:sldId id="322" r:id="rId5"/>
    <p:sldId id="324" r:id="rId6"/>
    <p:sldId id="325" r:id="rId7"/>
    <p:sldId id="270" r:id="rId8"/>
    <p:sldId id="330" r:id="rId9"/>
    <p:sldId id="304" r:id="rId10"/>
    <p:sldId id="260" r:id="rId11"/>
    <p:sldId id="326" r:id="rId12"/>
    <p:sldId id="335" r:id="rId13"/>
    <p:sldId id="311" r:id="rId14"/>
    <p:sldId id="319" r:id="rId15"/>
    <p:sldId id="312" r:id="rId16"/>
    <p:sldId id="261" r:id="rId17"/>
    <p:sldId id="313" r:id="rId18"/>
    <p:sldId id="314" r:id="rId19"/>
    <p:sldId id="320" r:id="rId20"/>
    <p:sldId id="318" r:id="rId21"/>
    <p:sldId id="321" r:id="rId22"/>
    <p:sldId id="316" r:id="rId23"/>
    <p:sldId id="317" r:id="rId24"/>
    <p:sldId id="315" r:id="rId25"/>
    <p:sldId id="310" r:id="rId26"/>
    <p:sldId id="338" r:id="rId27"/>
    <p:sldId id="259" r:id="rId28"/>
    <p:sldId id="329" r:id="rId29"/>
    <p:sldId id="334" r:id="rId30"/>
    <p:sldId id="331" r:id="rId31"/>
    <p:sldId id="332" r:id="rId32"/>
    <p:sldId id="327" r:id="rId33"/>
    <p:sldId id="328" r:id="rId34"/>
    <p:sldId id="333" r:id="rId35"/>
    <p:sldId id="336" r:id="rId36"/>
    <p:sldId id="337" r:id="rId3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  <a:srgbClr val="A786AA"/>
    <a:srgbClr val="C5F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00" autoAdjust="0"/>
  </p:normalViewPr>
  <p:slideViewPr>
    <p:cSldViewPr snapToGrid="0" snapToObjects="1">
      <p:cViewPr varScale="1">
        <p:scale>
          <a:sx n="112" d="100"/>
          <a:sy n="112" d="100"/>
        </p:scale>
        <p:origin x="-1440" y="-112"/>
      </p:cViewPr>
      <p:guideLst>
        <p:guide orient="horz" pos="2160"/>
        <p:guide pos="26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DC7CB-678C-0B4F-A934-411CD176CFD1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BC87E-8790-3E4F-8307-87D7D01F84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44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Réponse</a:t>
            </a:r>
            <a:r>
              <a:rPr lang="en-US" baseline="0" dirty="0" smtClean="0"/>
              <a:t> : </a:t>
            </a:r>
            <a:r>
              <a:rPr lang="en-US" dirty="0" smtClean="0"/>
              <a:t>41 notes de </a:t>
            </a:r>
            <a:r>
              <a:rPr lang="en-US" dirty="0" err="1" smtClean="0"/>
              <a:t>musiques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BC87E-8790-3E4F-8307-87D7D01F84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65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248722D-08B2-9F44-AA30-AE643FC0AC17}" type="datetimeFigureOut">
              <a:rPr lang="fr-FR" smtClean="0"/>
              <a:t>19/01/19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BD4BF9-6337-BF45-BEDB-0D8354C4A8B2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hyperlink" Target="http://graner.net/nicolas/arbeau/partitions.html" TargetMode="Externa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microsoft.com/office/2007/relationships/hdphoto" Target="../media/hdphoto2.wdp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gif"/><Relationship Id="rId3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81994" y="2651020"/>
            <a:ext cx="707035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fr-FR" i="1" dirty="0" smtClean="0"/>
              <a:t>In </a:t>
            </a:r>
            <a:r>
              <a:rPr lang="fr-FR" i="1" dirty="0" err="1" smtClean="0"/>
              <a:t>God</a:t>
            </a:r>
            <a:r>
              <a:rPr lang="fr-FR" i="1" dirty="0" smtClean="0"/>
              <a:t> </a:t>
            </a:r>
            <a:r>
              <a:rPr lang="fr-FR" i="1" dirty="0" err="1" smtClean="0"/>
              <a:t>we</a:t>
            </a:r>
            <a:r>
              <a:rPr lang="fr-FR" i="1" dirty="0" smtClean="0"/>
              <a:t> trust, all </a:t>
            </a:r>
            <a:r>
              <a:rPr lang="fr-FR" i="1" dirty="0" err="1" smtClean="0"/>
              <a:t>others</a:t>
            </a:r>
            <a:r>
              <a:rPr lang="fr-FR" i="1" dirty="0" smtClean="0"/>
              <a:t> must </a:t>
            </a:r>
            <a:r>
              <a:rPr lang="fr-FR" i="1" dirty="0" err="1" smtClean="0"/>
              <a:t>bring</a:t>
            </a:r>
            <a:r>
              <a:rPr lang="fr-FR" i="1" dirty="0" smtClean="0"/>
              <a:t> data.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9876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Constitution du jeu de </a:t>
            </a:r>
            <a:r>
              <a:rPr lang="fr-FR" sz="2000" dirty="0" smtClean="0"/>
              <a:t>données (</a:t>
            </a:r>
            <a:r>
              <a:rPr lang="fr-FR" sz="2000" dirty="0" smtClean="0">
                <a:hlinkClick r:id="rId2"/>
              </a:rPr>
              <a:t>source</a:t>
            </a:r>
            <a:r>
              <a:rPr lang="fr-FR" sz="2000" dirty="0" smtClean="0"/>
              <a:t>)</a:t>
            </a:r>
            <a:endParaRPr lang="fr-FR" sz="2000" dirty="0" smtClean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37" y="1529810"/>
            <a:ext cx="381130" cy="19600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21337" y="1191256"/>
            <a:ext cx="41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14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89998" y="2262182"/>
            <a:ext cx="41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72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78020" y="2231404"/>
            <a:ext cx="298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1008 </a:t>
            </a:r>
            <a:r>
              <a:rPr lang="en-US" dirty="0" err="1" smtClean="0"/>
              <a:t>nombres</a:t>
            </a:r>
            <a:r>
              <a:rPr lang="en-US" dirty="0" smtClean="0"/>
              <a:t> / chunk !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42949" y="3621744"/>
            <a:ext cx="7860487" cy="1106424"/>
            <a:chOff x="642949" y="4088552"/>
            <a:chExt cx="7860487" cy="1106424"/>
          </a:xfrm>
        </p:grpSpPr>
        <p:pic>
          <p:nvPicPr>
            <p:cNvPr id="6" name="Picture 5" descr="1346_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49" y="4088552"/>
              <a:ext cx="215138" cy="1106424"/>
            </a:xfrm>
            <a:prstGeom prst="rect">
              <a:avLst/>
            </a:prstGeom>
          </p:spPr>
        </p:pic>
        <p:pic>
          <p:nvPicPr>
            <p:cNvPr id="7" name="Picture 6" descr="1347_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063" y="4088552"/>
              <a:ext cx="215138" cy="110642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65361" y="4478239"/>
              <a:ext cx="13157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1248_0.png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04237" y="4478239"/>
              <a:ext cx="13157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1249_0.png</a:t>
              </a:r>
              <a:endParaRPr lang="en-US" sz="16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1177" y="4088552"/>
              <a:ext cx="215138" cy="11064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0291" y="4088552"/>
              <a:ext cx="215138" cy="110642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162488" y="4478239"/>
              <a:ext cx="10883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58_0.png</a:t>
              </a:r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1364" y="4478239"/>
              <a:ext cx="1202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249_0.png</a:t>
              </a:r>
              <a:endParaRPr lang="en-US" sz="16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2949" y="5073504"/>
            <a:ext cx="8190481" cy="1106424"/>
            <a:chOff x="642949" y="5540312"/>
            <a:chExt cx="8190481" cy="1106424"/>
          </a:xfrm>
        </p:grpSpPr>
        <p:pic>
          <p:nvPicPr>
            <p:cNvPr id="5" name="Picture 4" descr="1345_Mi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49" y="5540312"/>
              <a:ext cx="215138" cy="1106424"/>
            </a:xfrm>
            <a:prstGeom prst="rect">
              <a:avLst/>
            </a:prstGeom>
          </p:spPr>
        </p:pic>
        <p:pic>
          <p:nvPicPr>
            <p:cNvPr id="13" name="Picture 12" descr="1359_La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177" y="5540312"/>
              <a:ext cx="215138" cy="1106424"/>
            </a:xfrm>
            <a:prstGeom prst="rect">
              <a:avLst/>
            </a:prstGeom>
          </p:spPr>
        </p:pic>
        <p:pic>
          <p:nvPicPr>
            <p:cNvPr id="16" name="Picture 15" descr="1029_So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291" y="5540312"/>
              <a:ext cx="215138" cy="110642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17735" y="5915286"/>
              <a:ext cx="1090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3_Mi.png</a:t>
              </a:r>
              <a:endParaRPr 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34329" y="5915286"/>
              <a:ext cx="1829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6_Do_blanc.png</a:t>
              </a:r>
              <a:endParaRPr lang="en-US" sz="1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14862" y="5915286"/>
              <a:ext cx="1323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951_La.png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53738" y="5915286"/>
              <a:ext cx="14796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1066_Sol.png</a:t>
              </a:r>
              <a:endParaRPr lang="en-US" sz="1600" dirty="0"/>
            </a:p>
          </p:txBody>
        </p:sp>
        <p:pic>
          <p:nvPicPr>
            <p:cNvPr id="17" name="Picture 16" descr="652_Do_aigu_stretched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099" y="5540312"/>
              <a:ext cx="215138" cy="1106424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36560" y="6205033"/>
            <a:ext cx="758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Quiz ! </a:t>
            </a:r>
            <a:r>
              <a:rPr lang="en-US" dirty="0" err="1" smtClean="0"/>
              <a:t>Combien</a:t>
            </a:r>
            <a:r>
              <a:rPr lang="en-US" dirty="0" smtClean="0"/>
              <a:t> de notes de </a:t>
            </a:r>
            <a:r>
              <a:rPr lang="en-US" dirty="0" err="1" smtClean="0"/>
              <a:t>musiques</a:t>
            </a:r>
            <a:r>
              <a:rPr lang="en-US" dirty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100 chunks ?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9713" y="1890260"/>
            <a:ext cx="4274698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5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Constitution du jeu de données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35947" y="1471412"/>
            <a:ext cx="7338996" cy="2156108"/>
            <a:chOff x="635947" y="1471412"/>
            <a:chExt cx="7338996" cy="21561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947" y="1471412"/>
              <a:ext cx="419243" cy="215610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57660" y="1856067"/>
              <a:ext cx="6317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 </a:t>
              </a:r>
              <a:r>
                <a:rPr lang="en-US" dirty="0" err="1" smtClean="0"/>
                <a:t>labélisation</a:t>
              </a:r>
              <a:r>
                <a:rPr lang="en-US" dirty="0" smtClean="0"/>
                <a:t> </a:t>
              </a:r>
              <a:r>
                <a:rPr lang="en-US" dirty="0" err="1" smtClean="0"/>
                <a:t>quand</a:t>
              </a:r>
              <a:r>
                <a:rPr lang="en-US" dirty="0" smtClean="0"/>
                <a:t> on </a:t>
              </a:r>
              <a:r>
                <a:rPr lang="en-US" dirty="0" err="1" smtClean="0"/>
                <a:t>est</a:t>
              </a:r>
              <a:r>
                <a:rPr lang="en-US" dirty="0" smtClean="0"/>
                <a:t> </a:t>
              </a:r>
              <a:r>
                <a:rPr lang="en-US" dirty="0" err="1" smtClean="0"/>
                <a:t>incertain</a:t>
              </a:r>
              <a:r>
                <a:rPr lang="mr-IN" dirty="0" smtClean="0"/>
                <a:t>…</a:t>
              </a:r>
              <a:r>
                <a:rPr lang="fr-FR" dirty="0" smtClean="0"/>
                <a:t>vaut-il mieux un </a:t>
              </a:r>
            </a:p>
            <a:p>
              <a:r>
                <a:rPr lang="fr-FR" dirty="0"/>
                <a:t>f</a:t>
              </a:r>
              <a:r>
                <a:rPr lang="fr-FR" dirty="0" smtClean="0"/>
                <a:t>aux positif ou un faux négatif ?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2705" y="4589877"/>
            <a:ext cx="5429460" cy="1781907"/>
            <a:chOff x="462705" y="4589877"/>
            <a:chExt cx="5429460" cy="1781907"/>
          </a:xfrm>
        </p:grpSpPr>
        <p:pic>
          <p:nvPicPr>
            <p:cNvPr id="6" name="Picture 5" descr="1097_Mi_aigu_stretche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58" y="4589877"/>
              <a:ext cx="346482" cy="1781907"/>
            </a:xfrm>
            <a:prstGeom prst="rect">
              <a:avLst/>
            </a:prstGeom>
          </p:spPr>
        </p:pic>
        <p:pic>
          <p:nvPicPr>
            <p:cNvPr id="7" name="Picture 6" descr="1276_La_stretche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11" y="4589877"/>
              <a:ext cx="346482" cy="1781907"/>
            </a:xfrm>
            <a:prstGeom prst="rect">
              <a:avLst/>
            </a:prstGeom>
          </p:spPr>
        </p:pic>
        <p:pic>
          <p:nvPicPr>
            <p:cNvPr id="9" name="Picture 8" descr="534_La_aigu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05" y="4589877"/>
              <a:ext cx="346482" cy="178190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10060" y="5172198"/>
              <a:ext cx="4082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Les notes rares, un véritable fléau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75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Compression de l’information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8600"/>
            <a:ext cx="9144000" cy="13164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24778"/>
          <a:stretch/>
        </p:blipFill>
        <p:spPr>
          <a:xfrm>
            <a:off x="38100" y="1194604"/>
            <a:ext cx="6811420" cy="5207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1194604"/>
            <a:ext cx="9055100" cy="5207000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5" name="Group 4"/>
          <p:cNvGrpSpPr/>
          <p:nvPr/>
        </p:nvGrpSpPr>
        <p:grpSpPr>
          <a:xfrm>
            <a:off x="6395556" y="620889"/>
            <a:ext cx="1436339" cy="1338773"/>
            <a:chOff x="6395556" y="620889"/>
            <a:chExt cx="1436339" cy="13387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1578" y="620889"/>
              <a:ext cx="260317" cy="1338773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 rot="20676184">
              <a:off x="6395556" y="1392560"/>
              <a:ext cx="1111284" cy="19596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13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Data augmentation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018" b="15568"/>
          <a:stretch/>
        </p:blipFill>
        <p:spPr>
          <a:xfrm>
            <a:off x="372977" y="3688977"/>
            <a:ext cx="8320301" cy="2291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5604"/>
          <a:stretch/>
        </p:blipFill>
        <p:spPr>
          <a:xfrm>
            <a:off x="372977" y="1265772"/>
            <a:ext cx="8320301" cy="23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Data augmentation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65" y="1507226"/>
            <a:ext cx="381130" cy="1960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3291" y="5108328"/>
            <a:ext cx="5497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Règle</a:t>
            </a:r>
            <a:r>
              <a:rPr lang="en-US" dirty="0" smtClean="0"/>
              <a:t> au passage le </a:t>
            </a:r>
            <a:r>
              <a:rPr lang="en-US" dirty="0" err="1" smtClean="0"/>
              <a:t>problème</a:t>
            </a:r>
            <a:r>
              <a:rPr lang="en-US" dirty="0" smtClean="0"/>
              <a:t> des notes </a:t>
            </a:r>
            <a:r>
              <a:rPr lang="en-US" dirty="0" err="1" smtClean="0"/>
              <a:t>rares</a:t>
            </a:r>
            <a:r>
              <a:rPr lang="en-US" dirty="0" smtClean="0"/>
              <a:t> !</a:t>
            </a:r>
          </a:p>
          <a:p>
            <a:r>
              <a:rPr lang="en-US" dirty="0" err="1" smtClean="0"/>
              <a:t>Volumétrie</a:t>
            </a:r>
            <a:r>
              <a:rPr lang="en-US" dirty="0" smtClean="0"/>
              <a:t> finale = 1565 x 2 = 3130 chunks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11" y="1497275"/>
            <a:ext cx="385000" cy="19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654" y="1497275"/>
            <a:ext cx="385000" cy="19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147" y="1497275"/>
            <a:ext cx="385000" cy="19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267" y="1497275"/>
            <a:ext cx="385000" cy="19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35" y="1497275"/>
            <a:ext cx="385000" cy="19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0032" y="3932714"/>
            <a:ext cx="425495" cy="4254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74463" y="3575884"/>
            <a:ext cx="166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Horizontal flip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38382" y="3575884"/>
            <a:ext cx="104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180° flip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46260" y="3575884"/>
            <a:ext cx="246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180° flip</a:t>
            </a:r>
          </a:p>
          <a:p>
            <a:pPr algn="ctr"/>
            <a:r>
              <a:rPr lang="en-US" dirty="0" smtClean="0"/>
              <a:t>Ok, mais relabeliser !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8036" y="3885638"/>
            <a:ext cx="538129" cy="51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Première approche (naïve) : heuristique personnelle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468" y="1113950"/>
            <a:ext cx="7647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connaît</a:t>
            </a:r>
            <a:r>
              <a:rPr lang="en-US" dirty="0" smtClean="0"/>
              <a:t>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précisément</a:t>
            </a:r>
            <a:r>
              <a:rPr lang="en-US" dirty="0" smtClean="0"/>
              <a:t> les </a:t>
            </a:r>
            <a:r>
              <a:rPr lang="en-US" dirty="0" err="1" smtClean="0"/>
              <a:t>règles</a:t>
            </a:r>
            <a:r>
              <a:rPr lang="en-US" dirty="0" smtClean="0"/>
              <a:t> qui </a:t>
            </a:r>
            <a:r>
              <a:rPr lang="en-US" dirty="0" err="1" smtClean="0"/>
              <a:t>régissent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partition : </a:t>
            </a:r>
            <a:r>
              <a:rPr lang="en-US" dirty="0" err="1" smtClean="0"/>
              <a:t>elles</a:t>
            </a:r>
            <a:r>
              <a:rPr lang="en-US" dirty="0" smtClean="0"/>
              <a:t> </a:t>
            </a:r>
            <a:r>
              <a:rPr lang="en-US" dirty="0" err="1" smtClean="0"/>
              <a:t>sont</a:t>
            </a:r>
            <a:r>
              <a:rPr lang="en-US" dirty="0" smtClean="0"/>
              <a:t> fixes, </a:t>
            </a:r>
            <a:r>
              <a:rPr lang="en-US" dirty="0" err="1" smtClean="0"/>
              <a:t>toujours</a:t>
            </a:r>
            <a:r>
              <a:rPr lang="en-US" dirty="0" smtClean="0"/>
              <a:t> les </a:t>
            </a:r>
            <a:r>
              <a:rPr lang="en-US" dirty="0" err="1" smtClean="0"/>
              <a:t>mêmes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Donc</a:t>
            </a:r>
            <a:r>
              <a:rPr lang="en-US" dirty="0" smtClean="0"/>
              <a:t> on </a:t>
            </a:r>
            <a:r>
              <a:rPr lang="en-US" dirty="0" err="1" smtClean="0"/>
              <a:t>peut</a:t>
            </a:r>
            <a:r>
              <a:rPr lang="en-US" dirty="0" smtClean="0"/>
              <a:t> coder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problème</a:t>
            </a:r>
            <a:r>
              <a:rPr lang="en-US" dirty="0" smtClean="0"/>
              <a:t> de classification nous </a:t>
            </a:r>
            <a:r>
              <a:rPr lang="en-US" dirty="0" err="1" smtClean="0"/>
              <a:t>même</a:t>
            </a:r>
            <a:r>
              <a:rPr lang="en-US" dirty="0" smtClean="0"/>
              <a:t> avec des if/then/else.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440"/>
            <a:ext cx="9144000" cy="1036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5300"/>
            <a:ext cx="9144000" cy="1036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2704"/>
            <a:ext cx="9144000" cy="1036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88622"/>
            <a:ext cx="9144000" cy="1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Attention aux portées « épaisses » !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39825" t="3307" r="55509" b="15200"/>
          <a:stretch/>
        </p:blipFill>
        <p:spPr>
          <a:xfrm>
            <a:off x="586034" y="1323657"/>
            <a:ext cx="2136818" cy="4229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4925" y="3119168"/>
            <a:ext cx="379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 </a:t>
            </a:r>
            <a:r>
              <a:rPr lang="en-US" dirty="0" err="1" smtClean="0"/>
              <a:t>lignes</a:t>
            </a:r>
            <a:r>
              <a:rPr lang="en-US" dirty="0" smtClean="0"/>
              <a:t> de </a:t>
            </a:r>
            <a:r>
              <a:rPr lang="en-US" dirty="0" err="1" smtClean="0"/>
              <a:t>portées</a:t>
            </a:r>
            <a:r>
              <a:rPr lang="en-US" dirty="0" smtClean="0"/>
              <a:t> </a:t>
            </a:r>
            <a:r>
              <a:rPr lang="en-US" dirty="0" err="1" smtClean="0"/>
              <a:t>détectées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Première approche (naïve)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468" y="1113950"/>
            <a:ext cx="7647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Deux problèmes subsistent :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Les amats de pixels ne font pas les notes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Les blanches ne seront </a:t>
            </a:r>
            <a:r>
              <a:rPr lang="en-US" dirty="0" err="1" smtClean="0"/>
              <a:t>jamais</a:t>
            </a:r>
            <a:r>
              <a:rPr lang="en-US" dirty="0" smtClean="0"/>
              <a:t> </a:t>
            </a:r>
            <a:r>
              <a:rPr lang="en-US" dirty="0" err="1" smtClean="0"/>
              <a:t>détectées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33" y="2604132"/>
            <a:ext cx="3530600" cy="345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6927" r="52595"/>
          <a:stretch/>
        </p:blipFill>
        <p:spPr>
          <a:xfrm>
            <a:off x="5325410" y="2604132"/>
            <a:ext cx="3277075" cy="354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6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Première approche (naïve)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468" y="1113950"/>
            <a:ext cx="764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Tentative de </a:t>
            </a:r>
            <a:r>
              <a:rPr lang="en-US" dirty="0" err="1" smtClean="0"/>
              <a:t>dépassement</a:t>
            </a:r>
            <a:r>
              <a:rPr lang="en-US" dirty="0" smtClean="0"/>
              <a:t> des 2 problèmes 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960"/>
            <a:ext cx="9144000" cy="1260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91714"/>
          <a:stretch/>
        </p:blipFill>
        <p:spPr>
          <a:xfrm>
            <a:off x="1927398" y="3096928"/>
            <a:ext cx="1730305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0216" r="64179"/>
          <a:stretch/>
        </p:blipFill>
        <p:spPr>
          <a:xfrm>
            <a:off x="5080307" y="3213841"/>
            <a:ext cx="117050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Apports d’un CNN (théorie)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720"/>
            <a:ext cx="9144000" cy="49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Projet musical</a:t>
            </a:r>
            <a:endParaRPr lang="fr-FR" sz="2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Traduction de partitions musicales en audio mp3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0" y="3519038"/>
            <a:ext cx="4148211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Apports d’un CNN (théorie)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440"/>
            <a:ext cx="9144000" cy="2727702"/>
          </a:xfrm>
          <a:prstGeom prst="rect">
            <a:avLst/>
          </a:prstGeom>
        </p:spPr>
      </p:pic>
      <p:pic>
        <p:nvPicPr>
          <p:cNvPr id="6" name="Picture 5" descr="Capture d’écran 2018-11-29 à 10.07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4" y="1322144"/>
            <a:ext cx="1995083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Apports d’un CNN (pratique)</a:t>
            </a:r>
          </a:p>
        </p:txBody>
      </p:sp>
      <p:pic>
        <p:nvPicPr>
          <p:cNvPr id="5" name="Picture 4" descr="1*dWd0lVTbnu80UZM641gCbw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2" y="4541903"/>
            <a:ext cx="6884416" cy="1966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6483"/>
          <a:stretch/>
        </p:blipFill>
        <p:spPr>
          <a:xfrm>
            <a:off x="1136989" y="1132399"/>
            <a:ext cx="6870023" cy="32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Apports d’un CNN (pratique)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832507"/>
            <a:ext cx="7962900" cy="388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Apports d’un CNN (pratique)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308100"/>
            <a:ext cx="6299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3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Propriété du CNN : l’invariance par translation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800"/>
            <a:ext cx="9144000" cy="34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Modèle 1 : </a:t>
            </a:r>
            <a:r>
              <a:rPr lang="fr-FR" sz="2000" b="1" dirty="0" err="1"/>
              <a:t>C</a:t>
            </a:r>
            <a:r>
              <a:rPr lang="fr-FR" sz="2000" dirty="0" err="1"/>
              <a:t>onvolutional</a:t>
            </a:r>
            <a:r>
              <a:rPr lang="fr-FR" sz="2000" dirty="0"/>
              <a:t> </a:t>
            </a:r>
            <a:r>
              <a:rPr lang="fr-FR" sz="2000" b="1" dirty="0"/>
              <a:t>N</a:t>
            </a:r>
            <a:r>
              <a:rPr lang="fr-FR" sz="2000" dirty="0"/>
              <a:t>eural </a:t>
            </a:r>
            <a:r>
              <a:rPr lang="fr-FR" sz="2000" b="1" dirty="0"/>
              <a:t>N</a:t>
            </a:r>
            <a:r>
              <a:rPr lang="fr-FR" sz="2000" dirty="0"/>
              <a:t>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9144000" cy="30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2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Modèle 1 : </a:t>
            </a:r>
            <a:r>
              <a:rPr lang="fr-FR" sz="2000" b="1" dirty="0" err="1"/>
              <a:t>C</a:t>
            </a:r>
            <a:r>
              <a:rPr lang="fr-FR" sz="2000" dirty="0" err="1"/>
              <a:t>onvolutional</a:t>
            </a:r>
            <a:r>
              <a:rPr lang="fr-FR" sz="2000" dirty="0"/>
              <a:t> </a:t>
            </a:r>
            <a:r>
              <a:rPr lang="fr-FR" sz="2000" b="1" dirty="0"/>
              <a:t>N</a:t>
            </a:r>
            <a:r>
              <a:rPr lang="fr-FR" sz="2000" dirty="0"/>
              <a:t>eural </a:t>
            </a:r>
            <a:r>
              <a:rPr lang="fr-FR" sz="2000" b="1" dirty="0"/>
              <a:t>N</a:t>
            </a:r>
            <a:r>
              <a:rPr lang="fr-FR" sz="2000" dirty="0"/>
              <a:t>etwork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2" y="1004824"/>
            <a:ext cx="7949046" cy="565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Zoom sur le Modèle 1 : </a:t>
            </a:r>
            <a:r>
              <a:rPr lang="fr-FR" sz="2000" b="1" dirty="0" err="1" smtClean="0"/>
              <a:t>C</a:t>
            </a:r>
            <a:r>
              <a:rPr lang="fr-FR" sz="2000" dirty="0" err="1" smtClean="0"/>
              <a:t>onvolutional</a:t>
            </a:r>
            <a:r>
              <a:rPr lang="fr-FR" sz="2000" dirty="0" smtClean="0"/>
              <a:t> </a:t>
            </a:r>
            <a:r>
              <a:rPr lang="fr-FR" sz="2000" b="1" dirty="0" smtClean="0"/>
              <a:t>N</a:t>
            </a:r>
            <a:r>
              <a:rPr lang="fr-FR" sz="2000" dirty="0" smtClean="0"/>
              <a:t>eural </a:t>
            </a:r>
            <a:r>
              <a:rPr lang="fr-FR" sz="2000" b="1" dirty="0" smtClean="0"/>
              <a:t>N</a:t>
            </a:r>
            <a:r>
              <a:rPr lang="fr-FR" sz="2000" dirty="0" smtClean="0"/>
              <a:t>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407"/>
          <a:stretch/>
        </p:blipFill>
        <p:spPr>
          <a:xfrm>
            <a:off x="345059" y="2509896"/>
            <a:ext cx="294440" cy="1062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5058" y="2233548"/>
            <a:ext cx="41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14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-30262" y="2841456"/>
            <a:ext cx="41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72</a:t>
            </a:r>
            <a:endParaRPr lang="en-US" sz="1600" dirty="0"/>
          </a:p>
        </p:txBody>
      </p:sp>
      <p:sp>
        <p:nvSpPr>
          <p:cNvPr id="9" name="Cube 8"/>
          <p:cNvSpPr/>
          <p:nvPr/>
        </p:nvSpPr>
        <p:spPr>
          <a:xfrm>
            <a:off x="1594544" y="2235822"/>
            <a:ext cx="521041" cy="1331108"/>
          </a:xfrm>
          <a:prstGeom prst="cube">
            <a:avLst/>
          </a:prstGeom>
          <a:solidFill>
            <a:schemeClr val="accent1">
              <a:shade val="80000"/>
              <a:alpha val="8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3774" y="3041040"/>
            <a:ext cx="862302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26748" y="2287373"/>
            <a:ext cx="489324" cy="6306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fr-FR" sz="5400" b="1" dirty="0" smtClean="0">
                <a:ln w="11430"/>
                <a:solidFill>
                  <a:schemeClr val="accent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*</a:t>
            </a:r>
            <a:endParaRPr lang="fr-FR" sz="5400" b="1" dirty="0">
              <a:ln w="11430"/>
              <a:solidFill>
                <a:schemeClr val="accent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196" y="3233629"/>
            <a:ext cx="845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5 </a:t>
            </a:r>
            <a:r>
              <a:rPr lang="en-US" sz="1600" dirty="0" err="1" smtClean="0"/>
              <a:t>filtres</a:t>
            </a:r>
            <a:endParaRPr lang="en-US" sz="1600" dirty="0" smtClean="0"/>
          </a:p>
          <a:p>
            <a:pPr algn="ctr"/>
            <a:r>
              <a:rPr lang="en-US" sz="1600" dirty="0" smtClean="0"/>
              <a:t>F = 3</a:t>
            </a:r>
          </a:p>
          <a:p>
            <a:pPr algn="ctr"/>
            <a:r>
              <a:rPr lang="en-US" sz="1600" dirty="0" smtClean="0"/>
              <a:t>S = 1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356478" y="3572183"/>
            <a:ext cx="95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12x70x5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153791" y="3041040"/>
            <a:ext cx="1043385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354920" y="2439907"/>
            <a:ext cx="63200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fr-FR" sz="1600" b="1" dirty="0" smtClean="0">
                <a:ln w="11430"/>
                <a:solidFill>
                  <a:schemeClr val="accent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pool</a:t>
            </a:r>
            <a:endParaRPr lang="fr-FR" sz="1600" b="1" dirty="0">
              <a:ln w="11430"/>
              <a:solidFill>
                <a:schemeClr val="accent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Cube 16"/>
          <p:cNvSpPr/>
          <p:nvPr/>
        </p:nvSpPr>
        <p:spPr>
          <a:xfrm>
            <a:off x="3214536" y="2540999"/>
            <a:ext cx="391466" cy="1000081"/>
          </a:xfrm>
          <a:prstGeom prst="cube">
            <a:avLst/>
          </a:prstGeom>
          <a:solidFill>
            <a:schemeClr val="accent1">
              <a:shade val="80000"/>
              <a:alpha val="8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54359" y="3572183"/>
            <a:ext cx="83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6x35x5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2361311" y="3079386"/>
            <a:ext cx="638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 = 2</a:t>
            </a:r>
          </a:p>
          <a:p>
            <a:pPr algn="ctr"/>
            <a:r>
              <a:rPr lang="en-US" sz="1600" dirty="0" smtClean="0"/>
              <a:t>S = 2</a:t>
            </a:r>
            <a:endParaRPr lang="en-US" sz="16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626705" y="3027925"/>
            <a:ext cx="1147724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28115" y="2287373"/>
            <a:ext cx="489324" cy="6306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fr-FR" sz="5400" b="1" dirty="0" smtClean="0">
                <a:ln w="11430"/>
                <a:solidFill>
                  <a:schemeClr val="accent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*</a:t>
            </a:r>
            <a:endParaRPr lang="fr-FR" sz="5400" b="1" dirty="0">
              <a:ln w="11430"/>
              <a:solidFill>
                <a:schemeClr val="accent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31128" y="3079386"/>
            <a:ext cx="845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5 </a:t>
            </a:r>
            <a:r>
              <a:rPr lang="en-US" sz="1600" dirty="0" err="1" smtClean="0"/>
              <a:t>filtres</a:t>
            </a:r>
            <a:endParaRPr lang="en-US" sz="1600" dirty="0" smtClean="0"/>
          </a:p>
          <a:p>
            <a:pPr algn="ctr"/>
            <a:r>
              <a:rPr lang="en-US" sz="1600" dirty="0" smtClean="0"/>
              <a:t>F = 3</a:t>
            </a:r>
          </a:p>
          <a:p>
            <a:pPr algn="ctr"/>
            <a:r>
              <a:rPr lang="en-US" sz="1600" dirty="0" smtClean="0"/>
              <a:t>S = 1</a:t>
            </a:r>
            <a:endParaRPr lang="en-US" sz="1600" dirty="0"/>
          </a:p>
        </p:txBody>
      </p:sp>
      <p:sp>
        <p:nvSpPr>
          <p:cNvPr id="23" name="Cube 22"/>
          <p:cNvSpPr/>
          <p:nvPr/>
        </p:nvSpPr>
        <p:spPr>
          <a:xfrm>
            <a:off x="4763079" y="2564745"/>
            <a:ext cx="323525" cy="909165"/>
          </a:xfrm>
          <a:prstGeom prst="cube">
            <a:avLst/>
          </a:prstGeom>
          <a:solidFill>
            <a:schemeClr val="accent1">
              <a:shade val="80000"/>
              <a:alpha val="8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22056" y="3572183"/>
            <a:ext cx="83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4x33x5</a:t>
            </a:r>
            <a:endParaRPr lang="en-US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150565" y="3027925"/>
            <a:ext cx="948532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271703" y="2426792"/>
            <a:ext cx="63200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fr-FR" sz="1600" b="1" dirty="0" smtClean="0">
                <a:ln w="11430"/>
                <a:solidFill>
                  <a:schemeClr val="accent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pool</a:t>
            </a:r>
            <a:endParaRPr lang="fr-FR" sz="1600" b="1" dirty="0">
              <a:ln w="11430"/>
              <a:solidFill>
                <a:schemeClr val="accent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" name="Cube 26"/>
          <p:cNvSpPr/>
          <p:nvPr/>
        </p:nvSpPr>
        <p:spPr>
          <a:xfrm>
            <a:off x="6118871" y="2771324"/>
            <a:ext cx="220972" cy="513200"/>
          </a:xfrm>
          <a:prstGeom prst="cube">
            <a:avLst/>
          </a:prstGeom>
          <a:solidFill>
            <a:schemeClr val="accent1">
              <a:shade val="80000"/>
              <a:alpha val="8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827722" y="3572183"/>
            <a:ext cx="83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2x16x5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78094" y="3079386"/>
            <a:ext cx="638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 = 2</a:t>
            </a:r>
          </a:p>
          <a:p>
            <a:pPr algn="ctr"/>
            <a:r>
              <a:rPr lang="en-US" sz="1600" dirty="0" smtClean="0"/>
              <a:t>S = 2</a:t>
            </a:r>
            <a:endParaRPr lang="en-US" sz="16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75549" y="3032441"/>
            <a:ext cx="647860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271095" y="2420452"/>
            <a:ext cx="80422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fr-FR" sz="1600" b="1" dirty="0" err="1" smtClean="0">
                <a:ln w="11430"/>
                <a:solidFill>
                  <a:schemeClr val="accent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flatten</a:t>
            </a:r>
            <a:endParaRPr lang="fr-FR" sz="1600" b="1" dirty="0">
              <a:ln w="11430"/>
              <a:solidFill>
                <a:schemeClr val="accent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7060049" y="1812102"/>
            <a:ext cx="460870" cy="2431646"/>
            <a:chOff x="7462828" y="2090602"/>
            <a:chExt cx="460870" cy="2431646"/>
          </a:xfrm>
        </p:grpSpPr>
        <p:sp>
          <p:nvSpPr>
            <p:cNvPr id="32" name="Rectangle 31"/>
            <p:cNvSpPr/>
            <p:nvPr/>
          </p:nvSpPr>
          <p:spPr>
            <a:xfrm>
              <a:off x="7462828" y="2090602"/>
              <a:ext cx="336506" cy="2431646"/>
            </a:xfrm>
            <a:prstGeom prst="rect">
              <a:avLst/>
            </a:prstGeom>
            <a:solidFill>
              <a:srgbClr val="C5F51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516810" y="2169233"/>
              <a:ext cx="228543" cy="2285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516810" y="2512048"/>
              <a:ext cx="228543" cy="2285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516810" y="3886824"/>
              <a:ext cx="228543" cy="2285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516810" y="4239710"/>
              <a:ext cx="228543" cy="2285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516810" y="3181052"/>
              <a:ext cx="228543" cy="2285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516810" y="3533938"/>
              <a:ext cx="228543" cy="2285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rot="5400000">
              <a:off x="7524357" y="2743221"/>
              <a:ext cx="39857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mr-IN" sz="2000" dirty="0" smtClean="0"/>
                <a:t>…</a:t>
              </a:r>
              <a:endParaRPr lang="en-US" sz="2000" dirty="0" smtClean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858949" y="4394946"/>
            <a:ext cx="738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160x1</a:t>
            </a:r>
            <a:endParaRPr lang="en-US" sz="16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7896709" y="1953230"/>
            <a:ext cx="460870" cy="2149108"/>
            <a:chOff x="7462828" y="2090602"/>
            <a:chExt cx="460870" cy="2149108"/>
          </a:xfrm>
        </p:grpSpPr>
        <p:sp>
          <p:nvSpPr>
            <p:cNvPr id="43" name="Rectangle 42"/>
            <p:cNvSpPr/>
            <p:nvPr/>
          </p:nvSpPr>
          <p:spPr>
            <a:xfrm>
              <a:off x="7462828" y="2090602"/>
              <a:ext cx="336506" cy="2149108"/>
            </a:xfrm>
            <a:prstGeom prst="rect">
              <a:avLst/>
            </a:prstGeom>
            <a:solidFill>
              <a:srgbClr val="C5F51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516810" y="2169233"/>
              <a:ext cx="228543" cy="2285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516810" y="2512048"/>
              <a:ext cx="228543" cy="2285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516810" y="3886824"/>
              <a:ext cx="228543" cy="2285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516810" y="3181052"/>
              <a:ext cx="228543" cy="2285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516810" y="3533938"/>
              <a:ext cx="228543" cy="22854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 rot="5400000">
              <a:off x="7524357" y="2743221"/>
              <a:ext cx="39857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mr-IN" sz="2000" dirty="0" smtClean="0"/>
                <a:t>…</a:t>
              </a:r>
              <a:endParaRPr lang="en-US" sz="2000" dirty="0" smtClean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692149" y="4394946"/>
            <a:ext cx="738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112x1</a:t>
            </a:r>
            <a:endParaRPr lang="en-US" sz="16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445256" y="3041040"/>
            <a:ext cx="442497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8513238" y="2789317"/>
            <a:ext cx="542778" cy="5427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8233215" y="2009762"/>
            <a:ext cx="526468" cy="749244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8266603" y="3328012"/>
            <a:ext cx="526468" cy="749244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3" idx="1"/>
          </p:cNvCxnSpPr>
          <p:nvPr/>
        </p:nvCxnSpPr>
        <p:spPr>
          <a:xfrm>
            <a:off x="8266603" y="2420452"/>
            <a:ext cx="326123" cy="448353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8266603" y="3284524"/>
            <a:ext cx="326123" cy="448353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259927" y="3055836"/>
            <a:ext cx="302232" cy="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58338" y="5710025"/>
            <a:ext cx="430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Nombre</a:t>
            </a:r>
            <a:r>
              <a:rPr lang="en-US" dirty="0" smtClean="0"/>
              <a:t> total de </a:t>
            </a:r>
            <a:r>
              <a:rPr lang="en-US" dirty="0" err="1" smtClean="0"/>
              <a:t>paramètres</a:t>
            </a:r>
            <a:r>
              <a:rPr lang="en-US" dirty="0" smtClean="0"/>
              <a:t> : </a:t>
            </a:r>
            <a:r>
              <a:rPr lang="en-US" b="1" dirty="0" smtClean="0"/>
              <a:t>44 185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743" y="2850808"/>
            <a:ext cx="299657" cy="41005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71312" y="5240860"/>
            <a:ext cx="41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3933672" y="5240860"/>
            <a:ext cx="525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230</a:t>
            </a:r>
            <a:endParaRPr 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5178665" y="5244673"/>
            <a:ext cx="810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25 760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7656132" y="5261465"/>
            <a:ext cx="810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18 032</a:t>
            </a:r>
            <a:endParaRPr 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8557934" y="5261465"/>
            <a:ext cx="525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113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53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Attention aux doublons !</a:t>
            </a:r>
          </a:p>
        </p:txBody>
      </p:sp>
      <p:pic>
        <p:nvPicPr>
          <p:cNvPr id="4" name="Picture 3" descr="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717" y="1473286"/>
            <a:ext cx="381130" cy="1960098"/>
          </a:xfrm>
          <a:prstGeom prst="rect">
            <a:avLst/>
          </a:prstGeom>
        </p:spPr>
      </p:pic>
      <p:pic>
        <p:nvPicPr>
          <p:cNvPr id="5" name="Picture 4" descr="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52" y="1473286"/>
            <a:ext cx="381130" cy="196009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700361" y="4702581"/>
            <a:ext cx="34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 rot="5400000">
            <a:off x="3693437" y="3598673"/>
            <a:ext cx="359691" cy="2836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ight Arrow 39"/>
          <p:cNvSpPr/>
          <p:nvPr/>
        </p:nvSpPr>
        <p:spPr>
          <a:xfrm rot="5400000">
            <a:off x="4629072" y="3598673"/>
            <a:ext cx="359691" cy="2836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35996" y="4702581"/>
            <a:ext cx="34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716986" y="3904089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652621" y="3904089"/>
            <a:ext cx="31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5400000">
            <a:off x="3693437" y="4304707"/>
            <a:ext cx="359691" cy="2836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5400000">
            <a:off x="4629072" y="4304707"/>
            <a:ext cx="359691" cy="2836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375617" y="1356945"/>
            <a:ext cx="954893" cy="35599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96554" y="3559255"/>
            <a:ext cx="154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CNN binaire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0644" y="4246434"/>
            <a:ext cx="17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RF multiclasse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310917" y="1356945"/>
            <a:ext cx="954893" cy="35599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06097" y="5744924"/>
            <a:ext cx="593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même</a:t>
            </a:r>
            <a:r>
              <a:rPr lang="en-US" dirty="0" smtClean="0"/>
              <a:t> note </a:t>
            </a:r>
            <a:r>
              <a:rPr lang="en-US" dirty="0" err="1" smtClean="0"/>
              <a:t>peut</a:t>
            </a:r>
            <a:r>
              <a:rPr lang="en-US" dirty="0" smtClean="0"/>
              <a:t> se faire </a:t>
            </a:r>
            <a:r>
              <a:rPr lang="en-US" dirty="0" err="1" smtClean="0"/>
              <a:t>prédire</a:t>
            </a:r>
            <a:r>
              <a:rPr lang="en-US" dirty="0" smtClean="0"/>
              <a:t> </a:t>
            </a:r>
            <a:r>
              <a:rPr lang="en-US" dirty="0" err="1" smtClean="0"/>
              <a:t>plusieurs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4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Ce que « voit » un réseau de neurones </a:t>
            </a:r>
            <a:r>
              <a:rPr lang="fr-FR" sz="2000" dirty="0" err="1" smtClean="0"/>
              <a:t>convolutif</a:t>
            </a:r>
            <a:endParaRPr lang="fr-FR" sz="2000" dirty="0" smtClean="0"/>
          </a:p>
        </p:txBody>
      </p:sp>
      <p:pic>
        <p:nvPicPr>
          <p:cNvPr id="3" name="Picture 2" descr="im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85"/>
          <a:stretch/>
        </p:blipFill>
        <p:spPr>
          <a:xfrm>
            <a:off x="405337" y="2051702"/>
            <a:ext cx="8350964" cy="10603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1385"/>
          <a:stretch/>
        </p:blipFill>
        <p:spPr>
          <a:xfrm>
            <a:off x="405337" y="3540330"/>
            <a:ext cx="8350964" cy="10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7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Contexte et objectifs :</a:t>
            </a:r>
          </a:p>
          <a:p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Apprendre : 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 smtClean="0"/>
              <a:t>self constitution d’un </a:t>
            </a:r>
            <a:r>
              <a:rPr lang="fr-FR" dirty="0" err="1" smtClean="0"/>
              <a:t>dataset</a:t>
            </a:r>
            <a:r>
              <a:rPr lang="fr-FR" dirty="0" smtClean="0"/>
              <a:t>, 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 smtClean="0"/>
              <a:t>reconnaissance d’images,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 smtClean="0"/>
              <a:t>manipulation audio sommaires, 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 smtClean="0"/>
              <a:t>diagnostic d’erreur</a:t>
            </a:r>
          </a:p>
          <a:p>
            <a:pPr marL="285750" indent="-285750">
              <a:buFont typeface="Wingdings" charset="2"/>
              <a:buChar char="Ø"/>
            </a:pPr>
            <a:endParaRPr lang="fr-FR" dirty="0" smtClean="0"/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Outils : </a:t>
            </a:r>
            <a:r>
              <a:rPr lang="fr-FR" dirty="0" err="1" smtClean="0"/>
              <a:t>pythoooooon</a:t>
            </a:r>
            <a:r>
              <a:rPr lang="fr-FR" dirty="0" smtClean="0"/>
              <a:t> ! </a:t>
            </a:r>
          </a:p>
          <a:p>
            <a:pPr marL="285750" indent="-285750">
              <a:buFont typeface="Wingdings" charset="2"/>
              <a:buChar char="Ø"/>
            </a:pPr>
            <a:endParaRPr lang="fr-FR" dirty="0"/>
          </a:p>
          <a:p>
            <a:pPr marL="285750" indent="-285750">
              <a:buFont typeface="Wingdings" charset="2"/>
              <a:buChar char="Ø"/>
            </a:pPr>
            <a:r>
              <a:rPr lang="fr-FR" dirty="0" smtClean="0"/>
              <a:t>Utilité : aucune</a:t>
            </a:r>
          </a:p>
          <a:p>
            <a:pPr marL="285750" indent="-285750">
              <a:buFont typeface="Wingdings" charset="2"/>
              <a:buChar char="Ø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087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Validation des performances : avant correctif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72" y="1523243"/>
            <a:ext cx="5003495" cy="47668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16" y="1523243"/>
            <a:ext cx="5054206" cy="47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Validation des performances : après correctif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515" y="1913651"/>
            <a:ext cx="4121150" cy="3855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4" y="1913651"/>
            <a:ext cx="421894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Comment trancher en cas de désaccord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2458319"/>
            <a:ext cx="8312728" cy="1922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220" y="5297513"/>
            <a:ext cx="831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On conserve la </a:t>
            </a:r>
            <a:r>
              <a:rPr lang="en-US" dirty="0" err="1" smtClean="0">
                <a:sym typeface="Wingdings"/>
              </a:rPr>
              <a:t>prédiction</a:t>
            </a:r>
            <a:r>
              <a:rPr lang="en-US" dirty="0" smtClean="0">
                <a:sym typeface="Wingdings"/>
              </a:rPr>
              <a:t> du </a:t>
            </a:r>
            <a:r>
              <a:rPr lang="en-US" dirty="0" err="1" smtClean="0">
                <a:sym typeface="Wingdings"/>
              </a:rPr>
              <a:t>modèle</a:t>
            </a:r>
            <a:r>
              <a:rPr lang="en-US" dirty="0" smtClean="0">
                <a:sym typeface="Wingdings"/>
              </a:rPr>
              <a:t> qui a le “plus </a:t>
            </a:r>
            <a:r>
              <a:rPr lang="en-US" dirty="0" err="1" smtClean="0">
                <a:sym typeface="Wingdings"/>
              </a:rPr>
              <a:t>confiance</a:t>
            </a:r>
            <a:r>
              <a:rPr lang="en-US" dirty="0" smtClean="0">
                <a:sym typeface="Wingdings"/>
              </a:rPr>
              <a:t> en </a:t>
            </a:r>
            <a:r>
              <a:rPr lang="en-US" dirty="0" err="1" smtClean="0">
                <a:sym typeface="Wingdings"/>
              </a:rPr>
              <a:t>lui</a:t>
            </a:r>
            <a:r>
              <a:rPr lang="en-US" dirty="0" smtClean="0">
                <a:sym typeface="Wingdings"/>
              </a:rPr>
              <a:t>”</a:t>
            </a:r>
          </a:p>
          <a:p>
            <a:pPr marL="285750" indent="-285750"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Le </a:t>
            </a:r>
            <a:r>
              <a:rPr lang="en-US" dirty="0" err="1" smtClean="0">
                <a:sym typeface="Wingdings"/>
              </a:rPr>
              <a:t>cas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présent</a:t>
            </a:r>
            <a:r>
              <a:rPr lang="en-US" dirty="0" smtClean="0">
                <a:sym typeface="Wingdings"/>
              </a:rPr>
              <a:t>, on </a:t>
            </a:r>
            <a:r>
              <a:rPr lang="en-US" dirty="0" err="1" smtClean="0">
                <a:sym typeface="Wingdings"/>
              </a:rPr>
              <a:t>demande</a:t>
            </a:r>
            <a:r>
              <a:rPr lang="en-US" dirty="0" smtClean="0">
                <a:sym typeface="Wingdings"/>
              </a:rPr>
              <a:t> au RF </a:t>
            </a:r>
            <a:r>
              <a:rPr lang="en-US" dirty="0" err="1" smtClean="0">
                <a:sym typeface="Wingdings"/>
              </a:rPr>
              <a:t>ce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qu’il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aurait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prédit</a:t>
            </a:r>
            <a:r>
              <a:rPr lang="en-US" dirty="0" smtClean="0">
                <a:sym typeface="Wingdings"/>
              </a:rPr>
              <a:t> en </a:t>
            </a:r>
            <a:r>
              <a:rPr lang="en-US" dirty="0" err="1" smtClean="0">
                <a:sym typeface="Wingdings"/>
              </a:rPr>
              <a:t>deuxième</a:t>
            </a:r>
            <a:r>
              <a:rPr lang="en-US" dirty="0" smtClean="0">
                <a:sym typeface="Wingdings"/>
              </a:rPr>
              <a:t>.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928794" y="2851479"/>
            <a:ext cx="0" cy="1448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573977" y="3082981"/>
            <a:ext cx="3810114" cy="62962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5636" y="2104426"/>
            <a:ext cx="247668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CNN binaire</a:t>
            </a:r>
            <a:endParaRPr lang="fr-FR" sz="16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3013977" y="2104426"/>
            <a:ext cx="2370114" cy="338554"/>
          </a:xfrm>
          <a:prstGeom prst="rect">
            <a:avLst/>
          </a:prstGeom>
          <a:solidFill>
            <a:srgbClr val="CCFF6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dirty="0" smtClean="0"/>
              <a:t>RF </a:t>
            </a:r>
            <a:r>
              <a:rPr lang="fr-FR" sz="1600" dirty="0" err="1" smtClean="0"/>
              <a:t>multiclasse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72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Comprendre pourquoi le modèle se trompe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268"/>
            <a:ext cx="9144000" cy="1733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15" y="3114836"/>
            <a:ext cx="2636679" cy="8561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Le CNN </a:t>
            </a:r>
            <a:r>
              <a:rPr lang="en-US" sz="1600" dirty="0" err="1" smtClean="0"/>
              <a:t>prédit</a:t>
            </a:r>
            <a:r>
              <a:rPr lang="en-US" sz="1600" dirty="0" smtClean="0"/>
              <a:t> la </a:t>
            </a:r>
            <a:r>
              <a:rPr lang="en-US" sz="1600" dirty="0" err="1" smtClean="0"/>
              <a:t>présence</a:t>
            </a:r>
            <a:r>
              <a:rPr lang="en-US" sz="1600" dirty="0" smtClean="0"/>
              <a:t> de notes avec certitude</a:t>
            </a:r>
            <a:r>
              <a:rPr lang="mr-IN" sz="1600" dirty="0" smtClean="0"/>
              <a:t>…</a:t>
            </a:r>
            <a:endParaRPr lang="fr-F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846755" y="3114836"/>
            <a:ext cx="2610588" cy="856171"/>
          </a:xfrm>
          <a:prstGeom prst="rect">
            <a:avLst/>
          </a:prstGeom>
          <a:solidFill>
            <a:srgbClr val="CCFF6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mr-IN" sz="1600" dirty="0"/>
              <a:t>…</a:t>
            </a:r>
            <a:r>
              <a:rPr lang="fr-FR" sz="1600" dirty="0"/>
              <a:t>mais le RF semble peu </a:t>
            </a:r>
            <a:r>
              <a:rPr lang="fr-FR" sz="1600" dirty="0" smtClean="0"/>
              <a:t>convaincu !</a:t>
            </a:r>
            <a:endParaRPr lang="en-US" sz="16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787679" y="1581378"/>
            <a:ext cx="0" cy="1448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8415" y="4081720"/>
            <a:ext cx="9047086" cy="1786725"/>
            <a:chOff x="88415" y="4081720"/>
            <a:chExt cx="9047086" cy="1786725"/>
          </a:xfrm>
        </p:grpSpPr>
        <p:sp>
          <p:nvSpPr>
            <p:cNvPr id="7" name="TextBox 6"/>
            <p:cNvSpPr txBox="1"/>
            <p:nvPr/>
          </p:nvSpPr>
          <p:spPr>
            <a:xfrm>
              <a:off x="88415" y="4890580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pic>
          <p:nvPicPr>
            <p:cNvPr id="10" name="Picture 9" descr="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77" y="4353909"/>
              <a:ext cx="286349" cy="1472650"/>
            </a:xfrm>
            <a:prstGeom prst="rect">
              <a:avLst/>
            </a:prstGeom>
          </p:spPr>
        </p:pic>
        <p:pic>
          <p:nvPicPr>
            <p:cNvPr id="11" name="Picture 10" descr="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6671" y="4353909"/>
              <a:ext cx="286349" cy="1472650"/>
            </a:xfrm>
            <a:prstGeom prst="rect">
              <a:avLst/>
            </a:prstGeom>
          </p:spPr>
        </p:pic>
        <p:pic>
          <p:nvPicPr>
            <p:cNvPr id="12" name="Picture 11" descr="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150" y="4353909"/>
              <a:ext cx="286349" cy="14726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5935" y="4353909"/>
              <a:ext cx="286349" cy="147265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286119" y="4890580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22908" y="4890580"/>
              <a:ext cx="440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83082" y="4890580"/>
              <a:ext cx="440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</a:t>
              </a:r>
              <a:endParaRPr lang="en-US" dirty="0"/>
            </a:p>
          </p:txBody>
        </p:sp>
        <p:pic>
          <p:nvPicPr>
            <p:cNvPr id="19" name="Picture 18" descr="1547_0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486" y="4651379"/>
              <a:ext cx="236652" cy="1217066"/>
            </a:xfrm>
            <a:prstGeom prst="rect">
              <a:avLst/>
            </a:prstGeom>
          </p:spPr>
        </p:pic>
        <p:pic>
          <p:nvPicPr>
            <p:cNvPr id="20" name="Picture 19" descr="1445_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249" y="4651379"/>
              <a:ext cx="236652" cy="121706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404465" y="4081720"/>
              <a:ext cx="2731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Autres</a:t>
              </a:r>
              <a:r>
                <a:rPr lang="en-US" dirty="0" smtClean="0"/>
                <a:t> </a:t>
              </a:r>
              <a:r>
                <a:rPr lang="en-US" dirty="0" err="1" smtClean="0"/>
                <a:t>ratés</a:t>
              </a:r>
              <a:r>
                <a:rPr lang="en-US" dirty="0" smtClean="0"/>
                <a:t> </a:t>
              </a:r>
              <a:r>
                <a:rPr lang="en-US" dirty="0" err="1" smtClean="0"/>
                <a:t>fréquents</a:t>
              </a:r>
              <a:r>
                <a:rPr lang="en-US" dirty="0" smtClean="0"/>
                <a:t> :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8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Analyse des erreurs individuelles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480"/>
            <a:ext cx="9144000" cy="312366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9480"/>
            <a:ext cx="9144000" cy="312366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32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Analyse des </a:t>
            </a:r>
          </a:p>
          <a:p>
            <a:r>
              <a:rPr lang="fr-FR" sz="2000" dirty="0" smtClean="0"/>
              <a:t>erreurs globales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30" y="75992"/>
            <a:ext cx="7292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Démonstration</a:t>
            </a:r>
          </a:p>
        </p:txBody>
      </p:sp>
      <p:pic>
        <p:nvPicPr>
          <p:cNvPr id="5" name="Picture 4" descr="jupyter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84" y="2526038"/>
            <a:ext cx="1559116" cy="1805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32566" y="3085479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Notebook 4 : </a:t>
            </a:r>
          </a:p>
          <a:p>
            <a:r>
              <a:rPr lang="en-US" dirty="0" err="1" smtClean="0"/>
              <a:t>Prédiction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un </a:t>
            </a:r>
            <a:r>
              <a:rPr lang="en-US" dirty="0" err="1" smtClean="0"/>
              <a:t>échantillon</a:t>
            </a:r>
            <a:r>
              <a:rPr lang="en-US" dirty="0" smtClean="0"/>
              <a:t>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Mais qu’est-ce qu’une image 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91" y="2796115"/>
            <a:ext cx="1875748" cy="21851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79" y="1467781"/>
            <a:ext cx="6355150" cy="49606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92" y="1056552"/>
            <a:ext cx="6546168" cy="56677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01" y="1054419"/>
            <a:ext cx="7548609" cy="566776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793335" y="3996279"/>
            <a:ext cx="400110" cy="4001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Mais qu’est-ce qu’un pixel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" y="6065134"/>
            <a:ext cx="755110" cy="755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15" y="1382688"/>
            <a:ext cx="3204916" cy="21407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87950" y="2372798"/>
            <a:ext cx="37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un </a:t>
            </a:r>
            <a:r>
              <a:rPr lang="en-US" dirty="0" err="1" smtClean="0"/>
              <a:t>paquet</a:t>
            </a:r>
            <a:r>
              <a:rPr lang="en-US" dirty="0" smtClean="0"/>
              <a:t> de pixels </a:t>
            </a:r>
            <a:r>
              <a:rPr lang="en-US" dirty="0" err="1" smtClean="0"/>
              <a:t>ordonnés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7130" y="3937854"/>
            <a:ext cx="3177236" cy="1269927"/>
            <a:chOff x="627130" y="3937854"/>
            <a:chExt cx="3177236" cy="1269927"/>
          </a:xfrm>
        </p:grpSpPr>
        <p:sp>
          <p:nvSpPr>
            <p:cNvPr id="4" name="Rectangle 3"/>
            <p:cNvSpPr/>
            <p:nvPr/>
          </p:nvSpPr>
          <p:spPr>
            <a:xfrm>
              <a:off x="627130" y="4127996"/>
              <a:ext cx="1079785" cy="10797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 pixel</a:t>
              </a:r>
              <a:endParaRPr lang="en-US" dirty="0"/>
            </a:p>
          </p:txBody>
        </p:sp>
        <p:sp>
          <p:nvSpPr>
            <p:cNvPr id="9" name="Parallelogram 8"/>
            <p:cNvSpPr/>
            <p:nvPr/>
          </p:nvSpPr>
          <p:spPr>
            <a:xfrm rot="5400000" flipH="1">
              <a:off x="2900428" y="4276842"/>
              <a:ext cx="1242926" cy="564950"/>
            </a:xfrm>
            <a:prstGeom prst="parallelogram">
              <a:avLst/>
            </a:prstGeom>
            <a:solidFill>
              <a:schemeClr val="accent5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/>
            <p:cNvSpPr/>
            <p:nvPr/>
          </p:nvSpPr>
          <p:spPr>
            <a:xfrm rot="5400000" flipH="1">
              <a:off x="2555126" y="4276842"/>
              <a:ext cx="1242926" cy="564950"/>
            </a:xfrm>
            <a:prstGeom prst="parallelogram">
              <a:avLst/>
            </a:prstGeom>
            <a:solidFill>
              <a:srgbClr val="008000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/>
            <p:cNvSpPr/>
            <p:nvPr/>
          </p:nvSpPr>
          <p:spPr>
            <a:xfrm rot="5400000" flipH="1">
              <a:off x="2209825" y="4276842"/>
              <a:ext cx="1242926" cy="564950"/>
            </a:xfrm>
            <a:prstGeom prst="parallelogram">
              <a:avLst/>
            </a:prstGeom>
            <a:solidFill>
              <a:srgbClr val="FF0000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70468" y="4378263"/>
              <a:ext cx="32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27764" y="3340284"/>
            <a:ext cx="4140351" cy="2733792"/>
            <a:chOff x="4927764" y="3340284"/>
            <a:chExt cx="4140351" cy="2733792"/>
          </a:xfrm>
        </p:grpSpPr>
        <p:sp>
          <p:nvSpPr>
            <p:cNvPr id="5" name="Rectangle 4"/>
            <p:cNvSpPr/>
            <p:nvPr/>
          </p:nvSpPr>
          <p:spPr>
            <a:xfrm>
              <a:off x="4927764" y="4747595"/>
              <a:ext cx="1306539" cy="1306539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167/255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344670" y="4767537"/>
              <a:ext cx="1306539" cy="1306539"/>
            </a:xfrm>
            <a:prstGeom prst="rect">
              <a:avLst/>
            </a:prstGeom>
            <a:solidFill>
              <a:srgbClr val="008000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134/255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761576" y="4767537"/>
              <a:ext cx="1306539" cy="1306539"/>
            </a:xfrm>
            <a:prstGeom prst="rect">
              <a:avLst/>
            </a:prstGeom>
            <a:solidFill>
              <a:schemeClr val="accent5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170/255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43258" y="3340284"/>
              <a:ext cx="1306539" cy="1306539"/>
            </a:xfrm>
            <a:prstGeom prst="rect">
              <a:avLst/>
            </a:prstGeom>
            <a:solidFill>
              <a:srgbClr val="A786AA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Oreille de Stitch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27764" y="3340284"/>
            <a:ext cx="4140351" cy="2733792"/>
            <a:chOff x="4927764" y="3340284"/>
            <a:chExt cx="4140351" cy="2733792"/>
          </a:xfrm>
        </p:grpSpPr>
        <p:sp>
          <p:nvSpPr>
            <p:cNvPr id="20" name="Rectangle 19"/>
            <p:cNvSpPr/>
            <p:nvPr/>
          </p:nvSpPr>
          <p:spPr>
            <a:xfrm>
              <a:off x="4927764" y="4747595"/>
              <a:ext cx="1306539" cy="1306539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224/255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344670" y="4767537"/>
              <a:ext cx="1306539" cy="1306539"/>
            </a:xfrm>
            <a:prstGeom prst="rect">
              <a:avLst/>
            </a:prstGeom>
            <a:solidFill>
              <a:srgbClr val="008000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118/255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761576" y="4767537"/>
              <a:ext cx="1306539" cy="1306539"/>
            </a:xfrm>
            <a:prstGeom prst="rect">
              <a:avLst/>
            </a:prstGeom>
            <a:solidFill>
              <a:schemeClr val="accent5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2/255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43258" y="3340284"/>
              <a:ext cx="1306539" cy="1306539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Orange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27764" y="3340284"/>
            <a:ext cx="4140351" cy="2733792"/>
            <a:chOff x="4927764" y="3340284"/>
            <a:chExt cx="4140351" cy="2733792"/>
          </a:xfrm>
        </p:grpSpPr>
        <p:sp>
          <p:nvSpPr>
            <p:cNvPr id="25" name="Rectangle 24"/>
            <p:cNvSpPr/>
            <p:nvPr/>
          </p:nvSpPr>
          <p:spPr>
            <a:xfrm>
              <a:off x="4927764" y="4747595"/>
              <a:ext cx="1306539" cy="1306539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96/255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44670" y="4767537"/>
              <a:ext cx="1306539" cy="1306539"/>
            </a:xfrm>
            <a:prstGeom prst="rect">
              <a:avLst/>
            </a:prstGeom>
            <a:solidFill>
              <a:srgbClr val="008000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132/255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761576" y="4767537"/>
              <a:ext cx="1306539" cy="1306539"/>
            </a:xfrm>
            <a:prstGeom prst="rect">
              <a:avLst/>
            </a:prstGeom>
            <a:solidFill>
              <a:schemeClr val="accent5"/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221/255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43258" y="3340284"/>
              <a:ext cx="1306539" cy="130653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Bleu </a:t>
              </a:r>
              <a:r>
                <a:rPr lang="en-US" dirty="0" err="1" smtClean="0"/>
                <a:t>ciel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47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6301" y="620889"/>
            <a:ext cx="8441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Quiz ! </a:t>
            </a:r>
          </a:p>
          <a:p>
            <a:r>
              <a:rPr lang="fr-FR" sz="2000" dirty="0" smtClean="0"/>
              <a:t>Combien de chiffres dans une image carrée de 6 pixels de large 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600040" y="1481604"/>
            <a:ext cx="5103059" cy="2796115"/>
            <a:chOff x="2600040" y="1704404"/>
            <a:chExt cx="5103059" cy="27961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9361" r="69296" b="16808"/>
            <a:stretch/>
          </p:blipFill>
          <p:spPr>
            <a:xfrm>
              <a:off x="2600040" y="1704404"/>
              <a:ext cx="2807539" cy="279611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407579" y="2874094"/>
              <a:ext cx="229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6x6x3 = 108 </a:t>
              </a:r>
              <a:r>
                <a:rPr lang="en-US" dirty="0" err="1" smtClean="0"/>
                <a:t>chiffres</a:t>
              </a:r>
              <a:endParaRPr lang="en-US" dirty="0"/>
            </a:p>
          </p:txBody>
        </p:sp>
      </p:grpSp>
      <p:sp>
        <p:nvSpPr>
          <p:cNvPr id="16" name="ZoneTexte 1"/>
          <p:cNvSpPr txBox="1"/>
          <p:nvPr/>
        </p:nvSpPr>
        <p:spPr>
          <a:xfrm>
            <a:off x="406301" y="456440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Combien de chiffres dans une image </a:t>
            </a:r>
            <a:r>
              <a:rPr lang="fr-FR" sz="2000" dirty="0" err="1" smtClean="0"/>
              <a:t>noir&amp;blanc</a:t>
            </a:r>
            <a:r>
              <a:rPr lang="fr-FR" sz="2000" dirty="0" smtClean="0"/>
              <a:t> de taille 5x4 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73375" y="4994379"/>
            <a:ext cx="3389308" cy="1666472"/>
            <a:chOff x="2273375" y="4994379"/>
            <a:chExt cx="3389308" cy="166647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-1" t="37337" r="82482" b="16808"/>
            <a:stretch/>
          </p:blipFill>
          <p:spPr>
            <a:xfrm>
              <a:off x="2273375" y="4994379"/>
              <a:ext cx="1329009" cy="166647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33812" y="5602046"/>
              <a:ext cx="1928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5x4 = 20 </a:t>
              </a:r>
              <a:r>
                <a:rPr lang="en-US" dirty="0" err="1" smtClean="0"/>
                <a:t>chiffres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4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Worflow</a:t>
            </a:r>
            <a:r>
              <a:rPr lang="fr-FR" sz="2000" dirty="0" smtClean="0"/>
              <a:t> global 1/2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r="35421"/>
          <a:stretch/>
        </p:blipFill>
        <p:spPr>
          <a:xfrm>
            <a:off x="0" y="1388522"/>
            <a:ext cx="5905133" cy="1036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5421"/>
          <a:stretch/>
        </p:blipFill>
        <p:spPr>
          <a:xfrm>
            <a:off x="0" y="3016856"/>
            <a:ext cx="5905133" cy="1036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091764" y="1629573"/>
            <a:ext cx="2954541" cy="430041"/>
            <a:chOff x="6189459" y="1369029"/>
            <a:chExt cx="2954541" cy="430041"/>
          </a:xfrm>
        </p:grpSpPr>
        <p:sp>
          <p:nvSpPr>
            <p:cNvPr id="5" name="Heptagon 4"/>
            <p:cNvSpPr/>
            <p:nvPr/>
          </p:nvSpPr>
          <p:spPr>
            <a:xfrm>
              <a:off x="6189459" y="1369029"/>
              <a:ext cx="430041" cy="430041"/>
            </a:xfrm>
            <a:prstGeom prst="hep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64654" y="1399383"/>
              <a:ext cx="2479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Import des partitions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91764" y="3201411"/>
            <a:ext cx="2954541" cy="646331"/>
            <a:chOff x="6189459" y="1269111"/>
            <a:chExt cx="2954541" cy="646331"/>
          </a:xfrm>
        </p:grpSpPr>
        <p:sp>
          <p:nvSpPr>
            <p:cNvPr id="13" name="Heptagon 12"/>
            <p:cNvSpPr/>
            <p:nvPr/>
          </p:nvSpPr>
          <p:spPr>
            <a:xfrm>
              <a:off x="6189459" y="1369029"/>
              <a:ext cx="430041" cy="430041"/>
            </a:xfrm>
            <a:prstGeom prst="hep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64654" y="1269111"/>
              <a:ext cx="2479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Conversion noir &amp; </a:t>
              </a:r>
              <a:r>
                <a:rPr lang="en-US" dirty="0" err="1" smtClean="0"/>
                <a:t>blanc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574" y="4700131"/>
            <a:ext cx="5828559" cy="1168516"/>
            <a:chOff x="76574" y="4700131"/>
            <a:chExt cx="5828559" cy="116851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74" y="4700131"/>
              <a:ext cx="458805" cy="116851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03" y="4700131"/>
              <a:ext cx="451635" cy="11685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7462" y="4700131"/>
              <a:ext cx="458805" cy="11685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6491" y="4700131"/>
              <a:ext cx="458805" cy="116851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20" y="4707299"/>
              <a:ext cx="458805" cy="11541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4549" y="4707299"/>
              <a:ext cx="451635" cy="115418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6408" y="4707299"/>
              <a:ext cx="451635" cy="11541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48267" y="4707299"/>
              <a:ext cx="458805" cy="11541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47296" y="4707299"/>
              <a:ext cx="458805" cy="11541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46328" y="4707299"/>
              <a:ext cx="458805" cy="115418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091764" y="4981723"/>
            <a:ext cx="2954541" cy="646331"/>
            <a:chOff x="6189459" y="1269111"/>
            <a:chExt cx="2954541" cy="646331"/>
          </a:xfrm>
        </p:grpSpPr>
        <p:sp>
          <p:nvSpPr>
            <p:cNvPr id="27" name="Heptagon 26"/>
            <p:cNvSpPr/>
            <p:nvPr/>
          </p:nvSpPr>
          <p:spPr>
            <a:xfrm>
              <a:off x="6189459" y="1369029"/>
              <a:ext cx="430041" cy="430041"/>
            </a:xfrm>
            <a:prstGeom prst="hep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64654" y="1269111"/>
              <a:ext cx="2479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Découpage</a:t>
              </a:r>
              <a:r>
                <a:rPr lang="en-US" dirty="0" smtClean="0"/>
                <a:t> en </a:t>
              </a:r>
              <a:r>
                <a:rPr lang="en-US" i="1" dirty="0" smtClean="0"/>
                <a:t>chunks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48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Worflow</a:t>
            </a:r>
            <a:r>
              <a:rPr lang="fr-FR" sz="2000" dirty="0" smtClean="0"/>
              <a:t> global 1/2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612"/>
          <a:stretch/>
        </p:blipFill>
        <p:spPr>
          <a:xfrm>
            <a:off x="0" y="2769563"/>
            <a:ext cx="9134411" cy="200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7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406301" y="620889"/>
            <a:ext cx="844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Workflow</a:t>
            </a:r>
            <a:r>
              <a:rPr lang="fr-FR" sz="2000" dirty="0" smtClean="0"/>
              <a:t> global 2/2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76574" y="1410904"/>
            <a:ext cx="5828559" cy="1168516"/>
            <a:chOff x="76574" y="1410904"/>
            <a:chExt cx="5828559" cy="11685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74" y="1410904"/>
              <a:ext cx="458805" cy="116851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03" y="1410904"/>
              <a:ext cx="451635" cy="11685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7462" y="1410904"/>
              <a:ext cx="458805" cy="11685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6491" y="1410904"/>
              <a:ext cx="458805" cy="11685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20" y="1418072"/>
              <a:ext cx="458805" cy="11541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4549" y="1418072"/>
              <a:ext cx="451635" cy="11541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6408" y="1418072"/>
              <a:ext cx="451635" cy="11541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48267" y="1418072"/>
              <a:ext cx="458805" cy="11541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67604" y="1418072"/>
              <a:ext cx="458805" cy="11541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46328" y="1418072"/>
              <a:ext cx="458805" cy="115418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091764" y="1486232"/>
            <a:ext cx="2954541" cy="923330"/>
            <a:chOff x="6189459" y="1269111"/>
            <a:chExt cx="2954541" cy="923330"/>
          </a:xfrm>
        </p:grpSpPr>
        <p:sp>
          <p:nvSpPr>
            <p:cNvPr id="15" name="Heptagon 14"/>
            <p:cNvSpPr/>
            <p:nvPr/>
          </p:nvSpPr>
          <p:spPr>
            <a:xfrm>
              <a:off x="6189459" y="1369029"/>
              <a:ext cx="430041" cy="430041"/>
            </a:xfrm>
            <a:prstGeom prst="hep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64654" y="1269111"/>
              <a:ext cx="2479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Modèle</a:t>
              </a:r>
              <a:r>
                <a:rPr lang="en-US" dirty="0" smtClean="0"/>
                <a:t> 1 : y a-t-</a:t>
              </a:r>
              <a:r>
                <a:rPr lang="en-US" dirty="0" err="1" smtClean="0"/>
                <a:t>il</a:t>
              </a:r>
              <a:r>
                <a:rPr lang="en-US" dirty="0" smtClean="0"/>
                <a:t> </a:t>
              </a:r>
              <a:r>
                <a:rPr lang="en-US" dirty="0" err="1" smtClean="0"/>
                <a:t>une</a:t>
              </a:r>
              <a:r>
                <a:rPr lang="en-US" dirty="0" smtClean="0"/>
                <a:t> note </a:t>
              </a:r>
              <a:r>
                <a:rPr lang="en-US" dirty="0" err="1" smtClean="0"/>
                <a:t>sur</a:t>
              </a:r>
              <a:r>
                <a:rPr lang="en-US" dirty="0" smtClean="0"/>
                <a:t> le </a:t>
              </a:r>
              <a:r>
                <a:rPr lang="en-US" i="1" dirty="0" smtClean="0"/>
                <a:t>chunk ?</a:t>
              </a:r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02556" y="2667643"/>
            <a:ext cx="5637447" cy="806501"/>
            <a:chOff x="202556" y="2667643"/>
            <a:chExt cx="5637447" cy="806501"/>
          </a:xfrm>
        </p:grpSpPr>
        <p:grpSp>
          <p:nvGrpSpPr>
            <p:cNvPr id="37" name="Group 36"/>
            <p:cNvGrpSpPr/>
            <p:nvPr/>
          </p:nvGrpSpPr>
          <p:grpSpPr>
            <a:xfrm>
              <a:off x="213412" y="2667643"/>
              <a:ext cx="5604160" cy="359691"/>
              <a:chOff x="213412" y="2591651"/>
              <a:chExt cx="5604160" cy="359691"/>
            </a:xfrm>
          </p:grpSpPr>
          <p:sp>
            <p:nvSpPr>
              <p:cNvPr id="3" name="Right Arrow 2"/>
              <p:cNvSpPr/>
              <p:nvPr/>
            </p:nvSpPr>
            <p:spPr>
              <a:xfrm rot="5400000">
                <a:off x="175407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Arrow 17"/>
              <p:cNvSpPr/>
              <p:nvPr/>
            </p:nvSpPr>
            <p:spPr>
              <a:xfrm rot="5400000">
                <a:off x="739958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Arrow 18"/>
              <p:cNvSpPr/>
              <p:nvPr/>
            </p:nvSpPr>
            <p:spPr>
              <a:xfrm rot="5400000">
                <a:off x="1305442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Arrow 19"/>
              <p:cNvSpPr/>
              <p:nvPr/>
            </p:nvSpPr>
            <p:spPr>
              <a:xfrm rot="5400000">
                <a:off x="1916048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rot="5400000">
                <a:off x="2526191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Arrow 21"/>
              <p:cNvSpPr/>
              <p:nvPr/>
            </p:nvSpPr>
            <p:spPr>
              <a:xfrm rot="5400000">
                <a:off x="3102530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 rot="5400000">
                <a:off x="4286799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Arrow 23"/>
              <p:cNvSpPr/>
              <p:nvPr/>
            </p:nvSpPr>
            <p:spPr>
              <a:xfrm rot="5400000">
                <a:off x="4917161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5400000">
                <a:off x="5495885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 rot="5400000">
                <a:off x="3721226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02556" y="3104812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1617" y="3104812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43446" y="3104812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54052" y="3104812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51597" y="3104812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52368" y="3104812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35907" y="3104812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13948" y="3104812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938514" y="3104812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27410" y="3104812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91764" y="3474144"/>
            <a:ext cx="2954541" cy="923330"/>
            <a:chOff x="6189459" y="1269111"/>
            <a:chExt cx="2954541" cy="923330"/>
          </a:xfrm>
        </p:grpSpPr>
        <p:sp>
          <p:nvSpPr>
            <p:cNvPr id="50" name="Heptagon 49"/>
            <p:cNvSpPr/>
            <p:nvPr/>
          </p:nvSpPr>
          <p:spPr>
            <a:xfrm>
              <a:off x="6189459" y="1369029"/>
              <a:ext cx="430041" cy="430041"/>
            </a:xfrm>
            <a:prstGeom prst="hep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64654" y="1269111"/>
              <a:ext cx="2479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Modèle</a:t>
              </a:r>
              <a:r>
                <a:rPr lang="en-US" dirty="0" smtClean="0"/>
                <a:t> 2 : </a:t>
              </a:r>
              <a:r>
                <a:rPr lang="en-US" dirty="0" err="1" smtClean="0"/>
                <a:t>quelle</a:t>
              </a:r>
              <a:r>
                <a:rPr lang="en-US" dirty="0" smtClean="0"/>
                <a:t> note </a:t>
              </a:r>
              <a:r>
                <a:rPr lang="en-US" dirty="0" err="1" smtClean="0"/>
                <a:t>est</a:t>
              </a:r>
              <a:r>
                <a:rPr lang="en-US" dirty="0" smtClean="0"/>
                <a:t> </a:t>
              </a:r>
              <a:r>
                <a:rPr lang="en-US" dirty="0" err="1" smtClean="0"/>
                <a:t>présente</a:t>
              </a:r>
              <a:r>
                <a:rPr lang="en-US" dirty="0" smtClean="0"/>
                <a:t> </a:t>
              </a:r>
              <a:r>
                <a:rPr lang="en-US" dirty="0" err="1" smtClean="0"/>
                <a:t>sur</a:t>
              </a:r>
              <a:r>
                <a:rPr lang="en-US" dirty="0" smtClean="0"/>
                <a:t> le chu</a:t>
              </a:r>
              <a:r>
                <a:rPr lang="en-US" i="1" dirty="0" smtClean="0"/>
                <a:t>nk </a:t>
              </a:r>
              <a:r>
                <a:rPr lang="en-US" dirty="0" smtClean="0"/>
                <a:t>?</a:t>
              </a:r>
              <a:endParaRPr lang="en-US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8367" y="3622932"/>
            <a:ext cx="5237284" cy="959208"/>
            <a:chOff x="748367" y="3622932"/>
            <a:chExt cx="5237284" cy="959208"/>
          </a:xfrm>
        </p:grpSpPr>
        <p:grpSp>
          <p:nvGrpSpPr>
            <p:cNvPr id="38" name="Group 37"/>
            <p:cNvGrpSpPr/>
            <p:nvPr/>
          </p:nvGrpSpPr>
          <p:grpSpPr>
            <a:xfrm>
              <a:off x="777963" y="3622932"/>
              <a:ext cx="5039609" cy="359691"/>
              <a:chOff x="777963" y="2591651"/>
              <a:chExt cx="5039609" cy="359691"/>
            </a:xfrm>
          </p:grpSpPr>
          <p:sp>
            <p:nvSpPr>
              <p:cNvPr id="40" name="Right Arrow 39"/>
              <p:cNvSpPr/>
              <p:nvPr/>
            </p:nvSpPr>
            <p:spPr>
              <a:xfrm rot="5400000">
                <a:off x="739958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ight Arrow 40"/>
              <p:cNvSpPr/>
              <p:nvPr/>
            </p:nvSpPr>
            <p:spPr>
              <a:xfrm rot="5400000">
                <a:off x="1305442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ight Arrow 41"/>
              <p:cNvSpPr/>
              <p:nvPr/>
            </p:nvSpPr>
            <p:spPr>
              <a:xfrm rot="5400000">
                <a:off x="1916048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ight Arrow 42"/>
              <p:cNvSpPr/>
              <p:nvPr/>
            </p:nvSpPr>
            <p:spPr>
              <a:xfrm rot="5400000">
                <a:off x="2526191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ight Arrow 44"/>
              <p:cNvSpPr/>
              <p:nvPr/>
            </p:nvSpPr>
            <p:spPr>
              <a:xfrm rot="5400000">
                <a:off x="4286799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Arrow 45"/>
              <p:cNvSpPr/>
              <p:nvPr/>
            </p:nvSpPr>
            <p:spPr>
              <a:xfrm rot="5400000">
                <a:off x="4917161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Arrow 46"/>
              <p:cNvSpPr/>
              <p:nvPr/>
            </p:nvSpPr>
            <p:spPr>
              <a:xfrm rot="5400000">
                <a:off x="5495885" y="2629656"/>
                <a:ext cx="359691" cy="28368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748367" y="4212808"/>
              <a:ext cx="34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10196" y="4212808"/>
              <a:ext cx="34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54052" y="4212808"/>
              <a:ext cx="34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29041" y="4212808"/>
              <a:ext cx="589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Si_1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326403" y="4212808"/>
              <a:ext cx="34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931652" y="4212808"/>
              <a:ext cx="34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96465" y="4212808"/>
              <a:ext cx="589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Si_1</a:t>
              </a:r>
              <a:endParaRPr lang="en-US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091764" y="5135041"/>
            <a:ext cx="2954541" cy="646331"/>
            <a:chOff x="6189459" y="1269111"/>
            <a:chExt cx="2954541" cy="646331"/>
          </a:xfrm>
        </p:grpSpPr>
        <p:sp>
          <p:nvSpPr>
            <p:cNvPr id="60" name="Heptagon 59"/>
            <p:cNvSpPr/>
            <p:nvPr/>
          </p:nvSpPr>
          <p:spPr>
            <a:xfrm>
              <a:off x="6189459" y="1369029"/>
              <a:ext cx="430041" cy="430041"/>
            </a:xfrm>
            <a:prstGeom prst="hep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64654" y="1269111"/>
              <a:ext cx="2479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Compilation des notes </a:t>
              </a:r>
              <a:r>
                <a:rPr lang="en-US" dirty="0" err="1" smtClean="0"/>
                <a:t>individuelles</a:t>
              </a:r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65303" y="5125276"/>
            <a:ext cx="5452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Si.mp3 + Si.mp3 + </a:t>
            </a:r>
            <a:r>
              <a:rPr lang="en-US" dirty="0"/>
              <a:t>Si.mp3 + </a:t>
            </a:r>
            <a:r>
              <a:rPr lang="en-US" dirty="0" smtClean="0"/>
              <a:t>Si_1.</a:t>
            </a:r>
            <a:r>
              <a:rPr lang="en-US" dirty="0"/>
              <a:t>mp3 </a:t>
            </a:r>
            <a:r>
              <a:rPr lang="en-US" dirty="0" smtClean="0"/>
              <a:t>+ </a:t>
            </a:r>
            <a:r>
              <a:rPr lang="en-US" dirty="0"/>
              <a:t>Si.mp3 + </a:t>
            </a:r>
            <a:r>
              <a:rPr lang="en-US" dirty="0" smtClean="0"/>
              <a:t>Si.mp3 + Si_1.mp3 = </a:t>
            </a:r>
            <a:r>
              <a:rPr lang="en-US" b="1" dirty="0" smtClean="0"/>
              <a:t>morceau.mp3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9602</TotalTime>
  <Words>691</Words>
  <Application>Microsoft Macintosh PowerPoint</Application>
  <PresentationFormat>On-screen Show (4:3)</PresentationFormat>
  <Paragraphs>178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Perception</vt:lpstr>
      <vt:lpstr>PowerPoint Presentation</vt:lpstr>
      <vt:lpstr>Projet musical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meilleur Data Scientist de France 2018 </dc:title>
  <dc:creator>pierredesmet Pierre</dc:creator>
  <cp:lastModifiedBy>Pierre Desmet</cp:lastModifiedBy>
  <cp:revision>191</cp:revision>
  <dcterms:created xsi:type="dcterms:W3CDTF">2018-06-14T19:21:13Z</dcterms:created>
  <dcterms:modified xsi:type="dcterms:W3CDTF">2019-01-20T13:37:21Z</dcterms:modified>
</cp:coreProperties>
</file>